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57" r:id="rId7"/>
    <p:sldId id="267" r:id="rId8"/>
    <p:sldId id="263" r:id="rId9"/>
    <p:sldId id="264" r:id="rId10"/>
    <p:sldId id="265" r:id="rId11"/>
    <p:sldId id="266" r:id="rId12"/>
    <p:sldId id="268" r:id="rId13"/>
    <p:sldId id="269" r:id="rId14"/>
    <p:sldId id="271" r:id="rId15"/>
    <p:sldId id="272" r:id="rId16"/>
    <p:sldId id="275" r:id="rId17"/>
    <p:sldId id="274" r:id="rId18"/>
    <p:sldId id="273" r:id="rId19"/>
    <p:sldId id="270" r:id="rId20"/>
    <p:sldId id="262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170" d="100"/>
          <a:sy n="170" d="100"/>
        </p:scale>
        <p:origin x="504" y="-17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69D7-3239-F74B-936A-47C54C673408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9737-91E0-A349-8532-DC59A1FB4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85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69D7-3239-F74B-936A-47C54C673408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9737-91E0-A349-8532-DC59A1FB4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05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69D7-3239-F74B-936A-47C54C673408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9737-91E0-A349-8532-DC59A1FB4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54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375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079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9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7453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4982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359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704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69D7-3239-F74B-936A-47C54C673408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9737-91E0-A349-8532-DC59A1FB4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5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69D7-3239-F74B-936A-47C54C673408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9737-91E0-A349-8532-DC59A1FB4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8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69D7-3239-F74B-936A-47C54C673408}" type="datetimeFigureOut">
              <a:rPr lang="en-US" smtClean="0"/>
              <a:t>3/8/16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9737-91E0-A349-8532-DC59A1FB4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12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69D7-3239-F74B-936A-47C54C673408}" type="datetimeFigureOut">
              <a:rPr lang="en-US" smtClean="0"/>
              <a:t>3/8/16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9737-91E0-A349-8532-DC59A1FB4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6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69D7-3239-F74B-936A-47C54C673408}" type="datetimeFigureOut">
              <a:rPr lang="en-US" smtClean="0"/>
              <a:t>3/8/16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9737-91E0-A349-8532-DC59A1FB4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7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69D7-3239-F74B-936A-47C54C673408}" type="datetimeFigureOut">
              <a:rPr lang="en-US" smtClean="0"/>
              <a:t>3/8/16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9737-91E0-A349-8532-DC59A1FB4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29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69D7-3239-F74B-936A-47C54C673408}" type="datetimeFigureOut">
              <a:rPr lang="en-US" smtClean="0"/>
              <a:t>3/8/16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9737-91E0-A349-8532-DC59A1FB4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29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69D7-3239-F74B-936A-47C54C673408}" type="datetimeFigureOut">
              <a:rPr lang="en-US" smtClean="0"/>
              <a:t>3/8/16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9737-91E0-A349-8532-DC59A1FB4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03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669D7-3239-F74B-936A-47C54C673408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89737-91E0-A349-8532-DC59A1FB4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hyperlink" Target="http://www.wiley.com/go/mcguffie/climatemodellingprimer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www.wiley.com/go/mcguffie/climatemodellingprimer" TargetMode="Externa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hyperlink" Target="http://www.wiley.com/go/mcguffie/climatemodellingprimer" TargetMode="Externa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://www.wiley.com/go/mcguffie/climatemodellingprimer" TargetMode="Externa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://www.wiley.com/go/mcguffie/climatemodellingprimer" TargetMode="Externa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://www.wiley.com/go/mcguffie/climatemodellingprimer" TargetMode="Externa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www.wiley.com/go/mcguffie/climatemodellingprimer" TargetMode="Externa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wiley.com/go/mcguffie/climatemodellingprimer" TargetMode="Externa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ENV 415 / ATM 415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Climate Laboratory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410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99" y="29424"/>
            <a:ext cx="7613074" cy="65893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08151" y="6443915"/>
            <a:ext cx="425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Climate Change 2013: The Physical Science Basis (IPCC)</a:t>
            </a:r>
          </a:p>
        </p:txBody>
      </p:sp>
    </p:spTree>
    <p:extLst>
      <p:ext uri="{BB962C8B-B14F-4D97-AF65-F5344CB8AC3E}">
        <p14:creationId xmlns:p14="http://schemas.microsoft.com/office/powerpoint/2010/main" val="1572609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12" y="381294"/>
            <a:ext cx="8122510" cy="636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50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01625" y="1108253"/>
            <a:ext cx="8540750" cy="4641494"/>
            <a:chOff x="300101" y="1302106"/>
            <a:chExt cx="8540750" cy="4641494"/>
          </a:xfrm>
        </p:grpSpPr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101" y="1302106"/>
              <a:ext cx="8540750" cy="4556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495550" y="5820489"/>
              <a:ext cx="4149852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800" dirty="0">
                  <a:latin typeface="Avenir LT Std 45 Book" pitchFamily="34" charset="0"/>
                </a:rPr>
                <a:t>Companion </a:t>
              </a:r>
              <a:r>
                <a:rPr lang="en-US" sz="800" dirty="0" smtClean="0">
                  <a:latin typeface="Avenir LT Std 45 Book" pitchFamily="34" charset="0"/>
                </a:rPr>
                <a:t>website: </a:t>
              </a:r>
              <a:r>
                <a:rPr lang="en-US" sz="800" dirty="0" smtClean="0">
                  <a:latin typeface="Avenir LT Std 45 Book" pitchFamily="34" charset="0"/>
                  <a:hlinkClick r:id="rId3"/>
                </a:rPr>
                <a:t>www.wiley.com/go/mcguffie/climatemodellingprimer</a:t>
              </a:r>
              <a:endParaRPr lang="en-US" sz="800" dirty="0">
                <a:latin typeface="Avenir LT Std 45 Boo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53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457" y="0"/>
            <a:ext cx="5045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1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81210" y="17742"/>
            <a:ext cx="5376326" cy="6840258"/>
            <a:chOff x="2424113" y="480139"/>
            <a:chExt cx="4294187" cy="5463461"/>
          </a:xfrm>
        </p:grpSpPr>
        <p:sp>
          <p:nvSpPr>
            <p:cNvPr id="2" name="Rectangle 1"/>
            <p:cNvSpPr/>
            <p:nvPr/>
          </p:nvSpPr>
          <p:spPr>
            <a:xfrm>
              <a:off x="2495550" y="5820489"/>
              <a:ext cx="4149852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800" dirty="0">
                  <a:latin typeface="Avenir LT Std 45 Book" pitchFamily="34" charset="0"/>
                </a:rPr>
                <a:t>Companion </a:t>
              </a:r>
              <a:r>
                <a:rPr lang="en-US" sz="800" dirty="0" smtClean="0">
                  <a:latin typeface="Avenir LT Std 45 Book" pitchFamily="34" charset="0"/>
                </a:rPr>
                <a:t>website: </a:t>
              </a:r>
              <a:r>
                <a:rPr lang="en-US" sz="800" dirty="0" smtClean="0">
                  <a:latin typeface="Avenir LT Std 45 Book" pitchFamily="34" charset="0"/>
                  <a:hlinkClick r:id="rId2"/>
                </a:rPr>
                <a:t>www.wiley.com/go/mcguffie/climatemodellingprimer</a:t>
              </a:r>
              <a:endParaRPr lang="en-US" sz="800" dirty="0">
                <a:latin typeface="Avenir LT Std 45 Book" pitchFamily="34" charset="0"/>
              </a:endParaRPr>
            </a:p>
          </p:txBody>
        </p:sp>
        <p:pic>
          <p:nvPicPr>
            <p:cNvPr id="3174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113" y="480139"/>
              <a:ext cx="4294187" cy="534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832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7926" y="193534"/>
            <a:ext cx="8564842" cy="6664466"/>
            <a:chOff x="1739169" y="1537414"/>
            <a:chExt cx="5662613" cy="4406186"/>
          </a:xfrm>
        </p:grpSpPr>
        <p:sp>
          <p:nvSpPr>
            <p:cNvPr id="2" name="Rectangle 1"/>
            <p:cNvSpPr/>
            <p:nvPr/>
          </p:nvSpPr>
          <p:spPr>
            <a:xfrm>
              <a:off x="2495550" y="5820489"/>
              <a:ext cx="4149852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800" dirty="0">
                  <a:latin typeface="Avenir LT Std 45 Book" pitchFamily="34" charset="0"/>
                </a:rPr>
                <a:t>Companion </a:t>
              </a:r>
              <a:r>
                <a:rPr lang="en-US" sz="800" dirty="0" smtClean="0">
                  <a:latin typeface="Avenir LT Std 45 Book" pitchFamily="34" charset="0"/>
                </a:rPr>
                <a:t>website: </a:t>
              </a:r>
              <a:r>
                <a:rPr lang="en-US" sz="800" dirty="0" smtClean="0">
                  <a:latin typeface="Avenir LT Std 45 Book" pitchFamily="34" charset="0"/>
                  <a:hlinkClick r:id="rId2"/>
                </a:rPr>
                <a:t>www.wiley.com/go/mcguffie/climatemodellingprimer</a:t>
              </a:r>
              <a:endParaRPr lang="en-US" sz="800" dirty="0">
                <a:latin typeface="Avenir LT Std 45 Book" pitchFamily="34" charset="0"/>
              </a:endParaRPr>
            </a:p>
          </p:txBody>
        </p:sp>
        <p:pic>
          <p:nvPicPr>
            <p:cNvPr id="3277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169" y="1537414"/>
              <a:ext cx="5662613" cy="428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112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97763" y="594586"/>
            <a:ext cx="8648528" cy="5616966"/>
            <a:chOff x="1795526" y="2339102"/>
            <a:chExt cx="5549900" cy="3604498"/>
          </a:xfrm>
        </p:grpSpPr>
        <p:sp>
          <p:nvSpPr>
            <p:cNvPr id="2" name="Rectangle 1"/>
            <p:cNvSpPr/>
            <p:nvPr/>
          </p:nvSpPr>
          <p:spPr>
            <a:xfrm>
              <a:off x="2495550" y="5820489"/>
              <a:ext cx="4149852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800" dirty="0">
                  <a:latin typeface="Avenir LT Std 45 Book" pitchFamily="34" charset="0"/>
                </a:rPr>
                <a:t>Companion </a:t>
              </a:r>
              <a:r>
                <a:rPr lang="en-US" sz="800" dirty="0" smtClean="0">
                  <a:latin typeface="Avenir LT Std 45 Book" pitchFamily="34" charset="0"/>
                </a:rPr>
                <a:t>website: </a:t>
              </a:r>
              <a:r>
                <a:rPr lang="en-US" sz="800" dirty="0" smtClean="0">
                  <a:latin typeface="Avenir LT Std 45 Book" pitchFamily="34" charset="0"/>
                  <a:hlinkClick r:id="rId2"/>
                </a:rPr>
                <a:t>www.wiley.com/go/mcguffie/climatemodellingprimer</a:t>
              </a:r>
              <a:endParaRPr lang="en-US" sz="800" dirty="0">
                <a:latin typeface="Avenir LT Std 45 Book" pitchFamily="34" charset="0"/>
              </a:endParaRPr>
            </a:p>
          </p:txBody>
        </p:sp>
        <p:pic>
          <p:nvPicPr>
            <p:cNvPr id="3686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526" y="2339102"/>
              <a:ext cx="5549900" cy="3481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5247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89370" y="-189"/>
            <a:ext cx="7928554" cy="6858189"/>
            <a:chOff x="1469294" y="578564"/>
            <a:chExt cx="6202363" cy="5365036"/>
          </a:xfrm>
        </p:grpSpPr>
        <p:sp>
          <p:nvSpPr>
            <p:cNvPr id="2" name="Rectangle 1"/>
            <p:cNvSpPr/>
            <p:nvPr/>
          </p:nvSpPr>
          <p:spPr>
            <a:xfrm>
              <a:off x="2495550" y="5820489"/>
              <a:ext cx="4149852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800" dirty="0">
                  <a:latin typeface="Avenir LT Std 45 Book" pitchFamily="34" charset="0"/>
                </a:rPr>
                <a:t>Companion </a:t>
              </a:r>
              <a:r>
                <a:rPr lang="en-US" sz="800" dirty="0" smtClean="0">
                  <a:latin typeface="Avenir LT Std 45 Book" pitchFamily="34" charset="0"/>
                </a:rPr>
                <a:t>website: </a:t>
              </a:r>
              <a:r>
                <a:rPr lang="en-US" sz="800" dirty="0" smtClean="0">
                  <a:latin typeface="Avenir LT Std 45 Book" pitchFamily="34" charset="0"/>
                  <a:hlinkClick r:id="rId2"/>
                </a:rPr>
                <a:t>www.wiley.com/go/mcguffie/climatemodellingprimer</a:t>
              </a:r>
              <a:endParaRPr lang="en-US" sz="800" dirty="0">
                <a:latin typeface="Avenir LT Std 45 Book" pitchFamily="34" charset="0"/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294" y="578564"/>
              <a:ext cx="6202363" cy="524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5765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68642" y="260440"/>
            <a:ext cx="8643551" cy="6291761"/>
            <a:chOff x="1751076" y="1839039"/>
            <a:chExt cx="5638800" cy="4104561"/>
          </a:xfrm>
        </p:grpSpPr>
        <p:sp>
          <p:nvSpPr>
            <p:cNvPr id="2" name="Rectangle 1"/>
            <p:cNvSpPr/>
            <p:nvPr/>
          </p:nvSpPr>
          <p:spPr>
            <a:xfrm>
              <a:off x="2495550" y="5820489"/>
              <a:ext cx="4149852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800" dirty="0">
                  <a:latin typeface="Avenir LT Std 45 Book" pitchFamily="34" charset="0"/>
                </a:rPr>
                <a:t>Companion </a:t>
              </a:r>
              <a:r>
                <a:rPr lang="en-US" sz="800" dirty="0" smtClean="0">
                  <a:latin typeface="Avenir LT Std 45 Book" pitchFamily="34" charset="0"/>
                </a:rPr>
                <a:t>website: </a:t>
              </a:r>
              <a:r>
                <a:rPr lang="en-US" sz="800" dirty="0" smtClean="0">
                  <a:latin typeface="Avenir LT Std 45 Book" pitchFamily="34" charset="0"/>
                  <a:hlinkClick r:id="rId2"/>
                </a:rPr>
                <a:t>www.wiley.com/go/mcguffie/climatemodellingprimer</a:t>
              </a:r>
              <a:endParaRPr lang="en-US" sz="800" dirty="0">
                <a:latin typeface="Avenir LT Std 45 Book" pitchFamily="34" charset="0"/>
              </a:endParaRPr>
            </a:p>
          </p:txBody>
        </p:sp>
        <p:pic>
          <p:nvPicPr>
            <p:cNvPr id="3789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1076" y="1839039"/>
              <a:ext cx="5638800" cy="398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392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18619" y="277456"/>
            <a:ext cx="8155823" cy="6430711"/>
            <a:chOff x="1728788" y="1461214"/>
            <a:chExt cx="5684837" cy="4482386"/>
          </a:xfrm>
        </p:grpSpPr>
        <p:sp>
          <p:nvSpPr>
            <p:cNvPr id="2" name="Rectangle 1"/>
            <p:cNvSpPr/>
            <p:nvPr/>
          </p:nvSpPr>
          <p:spPr>
            <a:xfrm>
              <a:off x="2495550" y="5820489"/>
              <a:ext cx="4149852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800" dirty="0">
                  <a:latin typeface="Avenir LT Std 45 Book" pitchFamily="34" charset="0"/>
                </a:rPr>
                <a:t>Companion </a:t>
              </a:r>
              <a:r>
                <a:rPr lang="en-US" sz="800" dirty="0" smtClean="0">
                  <a:latin typeface="Avenir LT Std 45 Book" pitchFamily="34" charset="0"/>
                </a:rPr>
                <a:t>website: </a:t>
              </a:r>
              <a:r>
                <a:rPr lang="en-US" sz="800" dirty="0" smtClean="0">
                  <a:latin typeface="Avenir LT Std 45 Book" pitchFamily="34" charset="0"/>
                  <a:hlinkClick r:id="rId2"/>
                </a:rPr>
                <a:t>www.wiley.com/go/mcguffie/climatemodellingprimer</a:t>
              </a:r>
              <a:endParaRPr lang="en-US" sz="800" dirty="0">
                <a:latin typeface="Avenir LT Std 45 Book" pitchFamily="34" charset="0"/>
              </a:endParaRPr>
            </a:p>
          </p:txBody>
        </p:sp>
        <p:pic>
          <p:nvPicPr>
            <p:cNvPr id="3993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788" y="1461214"/>
              <a:ext cx="5684837" cy="435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397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climate model?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/>
              <a:t>In the broadest sense, models are for learning about the world (in our case, the climate) and the learning takes place in the </a:t>
            </a:r>
            <a:r>
              <a:rPr lang="en-US" i="1" dirty="0" err="1"/>
              <a:t>contruction</a:t>
            </a:r>
            <a:r>
              <a:rPr lang="en-US" i="1" dirty="0"/>
              <a:t> and the manipulation of the model, as anyone who has watched a child build </a:t>
            </a:r>
            <a:r>
              <a:rPr lang="en-US" i="1" dirty="0" err="1"/>
              <a:t>idealised</a:t>
            </a:r>
            <a:r>
              <a:rPr lang="en-US" i="1" dirty="0"/>
              <a:t> houses or spaceships with Lego, or built with it themselves, will know.  Climate models are, likewise, </a:t>
            </a:r>
            <a:r>
              <a:rPr lang="en-US" i="1" dirty="0" err="1"/>
              <a:t>idealised</a:t>
            </a:r>
            <a:r>
              <a:rPr lang="en-US" i="1" dirty="0"/>
              <a:t> representations of a complicated and complex reality through which our understanding of the climate has significantly expanded. All models involve some ignoring, </a:t>
            </a:r>
            <a:r>
              <a:rPr lang="en-US" i="1" dirty="0" err="1"/>
              <a:t>distoring</a:t>
            </a:r>
            <a:r>
              <a:rPr lang="en-US" i="1" dirty="0"/>
              <a:t> and approximating, but gradually they allow us to build understanding of the system being </a:t>
            </a:r>
            <a:r>
              <a:rPr lang="en-US" i="1" dirty="0" err="1"/>
              <a:t>modelled</a:t>
            </a:r>
            <a:r>
              <a:rPr lang="en-US" i="1" dirty="0"/>
              <a:t>. A child's Lego construction typically contains the essential elements of the real objects, improves with attention to detail, helps them understand the real world, but is never confused with the real thing.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4083" y="6212588"/>
            <a:ext cx="7030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Climate </a:t>
            </a:r>
            <a:r>
              <a:rPr lang="en-US" sz="1600" dirty="0" err="1" smtClean="0"/>
              <a:t>Modelling</a:t>
            </a:r>
            <a:r>
              <a:rPr lang="en-US" sz="1600" dirty="0" smtClean="0"/>
              <a:t> Primer (4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</a:t>
            </a:r>
            <a:r>
              <a:rPr lang="en-US" sz="1600" dirty="0" err="1" smtClean="0"/>
              <a:t>ed</a:t>
            </a:r>
            <a:r>
              <a:rPr lang="en-US" sz="1600" dirty="0" smtClean="0"/>
              <a:t>), </a:t>
            </a:r>
            <a:r>
              <a:rPr lang="en-US" sz="1600" dirty="0" err="1" smtClean="0"/>
              <a:t>McGuffie</a:t>
            </a:r>
            <a:r>
              <a:rPr lang="en-US" sz="1600" dirty="0" smtClean="0"/>
              <a:t> &amp; Henderson-Sellers, page 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85948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feedback concept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362513" y="2369423"/>
            <a:ext cx="5910411" cy="2452393"/>
            <a:chOff x="1362513" y="1516058"/>
            <a:chExt cx="5910411" cy="2452393"/>
          </a:xfrm>
        </p:grpSpPr>
        <p:sp>
          <p:nvSpPr>
            <p:cNvPr id="4" name="Merge 3"/>
            <p:cNvSpPr/>
            <p:nvPr/>
          </p:nvSpPr>
          <p:spPr>
            <a:xfrm rot="16200000">
              <a:off x="3690181" y="2573286"/>
              <a:ext cx="1275065" cy="1515266"/>
            </a:xfrm>
            <a:prstGeom prst="flowChartMerg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643637" y="3145132"/>
              <a:ext cx="984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process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1648945" y="3311367"/>
              <a:ext cx="1848415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4" idx="2"/>
            </p:cNvCxnSpPr>
            <p:nvPr/>
          </p:nvCxnSpPr>
          <p:spPr>
            <a:xfrm flipV="1">
              <a:off x="5085347" y="3324665"/>
              <a:ext cx="1968097" cy="6254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362513" y="3422354"/>
              <a:ext cx="984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input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88876" y="3422354"/>
              <a:ext cx="984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3829809" y="1516058"/>
              <a:ext cx="744685" cy="74468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Elbow Connector 15"/>
            <p:cNvCxnSpPr/>
            <p:nvPr/>
          </p:nvCxnSpPr>
          <p:spPr>
            <a:xfrm rot="16200000" flipV="1">
              <a:off x="4454770" y="2008125"/>
              <a:ext cx="1422966" cy="1183517"/>
            </a:xfrm>
            <a:prstGeom prst="bentConnector2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13" idx="2"/>
            </p:cNvCxnSpPr>
            <p:nvPr/>
          </p:nvCxnSpPr>
          <p:spPr>
            <a:xfrm rot="10800000" flipV="1">
              <a:off x="2679537" y="1888401"/>
              <a:ext cx="1150273" cy="1363144"/>
            </a:xfrm>
            <a:prstGeom prst="bentConnector2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889651" y="1698578"/>
              <a:ext cx="684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06849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160" y="4095167"/>
            <a:ext cx="6096000" cy="259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63" y="1081959"/>
            <a:ext cx="4355077" cy="299411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65163" y="72271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Feedback parameters estimated from GCMs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068077" y="3447248"/>
            <a:ext cx="426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Soden</a:t>
            </a:r>
            <a:r>
              <a:rPr lang="en-US" dirty="0" smtClean="0"/>
              <a:t> and Held (2006) </a:t>
            </a:r>
            <a:r>
              <a:rPr lang="en-US" i="1" dirty="0" smtClean="0"/>
              <a:t>J. Climate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231567" y="1081959"/>
                <a:ext cx="3563196" cy="95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in W/m2/K</a:t>
                </a:r>
              </a:p>
              <a:p>
                <a:endParaRPr lang="en-US" dirty="0"/>
              </a:p>
              <a:p>
                <a:r>
                  <a:rPr lang="en-US" dirty="0" smtClean="0"/>
                  <a:t>Feedback amount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567" y="1081959"/>
                <a:ext cx="3563196" cy="953466"/>
              </a:xfrm>
              <a:prstGeom prst="rect">
                <a:avLst/>
              </a:prstGeom>
              <a:blipFill rotWithShape="0">
                <a:blip r:embed="rId4"/>
                <a:stretch>
                  <a:fillRect l="-1368" t="-3185" b="-6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951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02560" y="360495"/>
            <a:ext cx="8229600" cy="731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Annual Radiation Balance</a:t>
            </a:r>
            <a:endParaRPr lang="en-US" sz="2400" dirty="0"/>
          </a:p>
        </p:txBody>
      </p:sp>
      <p:pic>
        <p:nvPicPr>
          <p:cNvPr id="5" name="Picture 3" descr="rad_balance_ERBE_19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05" y="1007489"/>
            <a:ext cx="7243100" cy="494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03496" y="6072195"/>
            <a:ext cx="84602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dirty="0" err="1"/>
              <a:t>meridional</a:t>
            </a:r>
            <a:r>
              <a:rPr lang="en-US" sz="2000" dirty="0"/>
              <a:t> gradient in Absorbed Solar Radiation (ASR) </a:t>
            </a:r>
            <a:r>
              <a:rPr lang="en-US" sz="2000" dirty="0" smtClean="0"/>
              <a:t>drives </a:t>
            </a:r>
            <a:r>
              <a:rPr lang="en-US" sz="2000" dirty="0"/>
              <a:t>circulation.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17" y="543163"/>
            <a:ext cx="9144000" cy="465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50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984" y="480195"/>
            <a:ext cx="7461860" cy="5638474"/>
          </a:xfrm>
        </p:spPr>
      </p:pic>
    </p:spTree>
    <p:extLst>
      <p:ext uri="{BB962C8B-B14F-4D97-AF65-F5344CB8AC3E}">
        <p14:creationId xmlns:p14="http://schemas.microsoft.com/office/powerpoint/2010/main" val="1096601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BM_anima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5825" y="365491"/>
            <a:ext cx="4392116" cy="660493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704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Adjustment to equilibrium in the EBM</a:t>
            </a:r>
            <a:br>
              <a:rPr lang="en-US" sz="2800" dirty="0" smtClean="0"/>
            </a:br>
            <a:r>
              <a:rPr lang="en-US" sz="1800" i="1" dirty="0" smtClean="0"/>
              <a:t>1D annual mean model with heat transport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193015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eoTimeScale200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9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Snowball Earth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0" y="1151546"/>
            <a:ext cx="5359400" cy="4597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05547"/>
            <a:ext cx="3543300" cy="439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4857" y="6059714"/>
            <a:ext cx="7353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Extensive evidence for large glaciers at sea level in the tropics! Evidently climate was </a:t>
            </a:r>
            <a:r>
              <a:rPr lang="en-US" b="1" dirty="0" smtClean="0"/>
              <a:t>very cold</a:t>
            </a:r>
            <a:r>
              <a:rPr lang="en-US" dirty="0" smtClean="0"/>
              <a:t> at these times.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48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Snowball Earth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24192"/>
            <a:ext cx="5030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3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Snowball Earth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8324" y="1429733"/>
            <a:ext cx="81884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Various bizarre features in the geological record from 635 and 715 Ma ago indicate that the Earth underwent some very extreme environmental changes… at least twice.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smtClean="0"/>
              <a:t>Snowball Earth hypothesis</a:t>
            </a:r>
            <a:r>
              <a:rPr lang="en-US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Earth was completely ice-covered (including the oceans)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total glaciation endured for millions of years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CO2 slowly accumulated in the atmosphere from volcanoes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Weathering of rocks (normally acting to reduce CO2) extremely slow due to cold, dry climate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Eventually the extreme greenhouse effect is enough to melt back the ice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Earth then enters a period of extremely hot climate.</a:t>
            </a:r>
          </a:p>
          <a:p>
            <a:endParaRPr lang="en-US" dirty="0"/>
          </a:p>
          <a:p>
            <a:r>
              <a:rPr lang="en-US" dirty="0" smtClean="0"/>
              <a:t>The hypothesis rests on a phenomenon first discovered by climate modelers in the </a:t>
            </a:r>
            <a:r>
              <a:rPr lang="en-US" dirty="0" err="1" smtClean="0"/>
              <a:t>Budyko</a:t>
            </a:r>
            <a:r>
              <a:rPr lang="en-US" dirty="0" smtClean="0"/>
              <a:t>-Sellers energy balance models: </a:t>
            </a:r>
            <a:r>
              <a:rPr lang="en-US" b="1" dirty="0" smtClean="0"/>
              <a:t>runaway ice-albedo feedback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01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Or another way to phrase it</a:t>
            </a:r>
            <a:r>
              <a:rPr lang="is-IS" sz="2800" dirty="0" smtClean="0"/>
              <a:t>…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194" y="2500263"/>
            <a:ext cx="8170606" cy="8332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i="1" dirty="0" smtClean="0"/>
              <a:t>All models are wrong, but some are useful.</a:t>
            </a:r>
            <a:endParaRPr lang="en-US" sz="36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2777631" y="4811492"/>
            <a:ext cx="7030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Box and Draper (1987), </a:t>
            </a:r>
            <a:r>
              <a:rPr lang="en-US" sz="1600" i="1" dirty="0" smtClean="0"/>
              <a:t>Empirical Model-Building and Response Surfaces.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16349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 minimal definition of a </a:t>
            </a:r>
            <a:r>
              <a:rPr lang="en-US" sz="3600" b="1" dirty="0" smtClean="0"/>
              <a:t>climate model: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3974" y="1977104"/>
            <a:ext cx="8229600" cy="2291735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A representation of the exchange of energy between the Earth system and space, and its effects on average surface temperature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52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79" y="267107"/>
            <a:ext cx="8537586" cy="6022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8045" y="6383442"/>
            <a:ext cx="447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Trenberth</a:t>
            </a:r>
            <a:r>
              <a:rPr lang="en-US" dirty="0" smtClean="0"/>
              <a:t> and </a:t>
            </a:r>
            <a:r>
              <a:rPr lang="en-US" dirty="0" err="1" smtClean="0"/>
              <a:t>Fasullo</a:t>
            </a:r>
            <a:r>
              <a:rPr lang="en-US" dirty="0"/>
              <a:t> </a:t>
            </a:r>
            <a:r>
              <a:rPr lang="en-US" dirty="0" smtClean="0"/>
              <a:t>(2012) </a:t>
            </a:r>
            <a:r>
              <a:rPr lang="en-US" dirty="0" err="1" smtClean="0"/>
              <a:t>Surv</a:t>
            </a:r>
            <a:r>
              <a:rPr lang="en-US" dirty="0" smtClean="0"/>
              <a:t>. </a:t>
            </a:r>
            <a:r>
              <a:rPr lang="en-US" dirty="0" err="1" smtClean="0"/>
              <a:t>Geophys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410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08957" y="906026"/>
            <a:ext cx="5526087" cy="5045948"/>
            <a:chOff x="1799050" y="26649"/>
            <a:chExt cx="5526087" cy="5045948"/>
          </a:xfrm>
        </p:grpSpPr>
        <p:sp>
          <p:nvSpPr>
            <p:cNvPr id="2" name="Rectangle 1"/>
            <p:cNvSpPr/>
            <p:nvPr/>
          </p:nvSpPr>
          <p:spPr>
            <a:xfrm>
              <a:off x="2487168" y="4949486"/>
              <a:ext cx="4149852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800" dirty="0">
                  <a:latin typeface="Avenir LT Std 45 Book" pitchFamily="34" charset="0"/>
                </a:rPr>
                <a:t>Companion </a:t>
              </a:r>
              <a:r>
                <a:rPr lang="en-US" sz="800" dirty="0" smtClean="0">
                  <a:latin typeface="Avenir LT Std 45 Book" pitchFamily="34" charset="0"/>
                </a:rPr>
                <a:t>website: </a:t>
              </a:r>
              <a:r>
                <a:rPr lang="en-US" sz="800" dirty="0" smtClean="0">
                  <a:latin typeface="Avenir LT Std 45 Book" pitchFamily="34" charset="0"/>
                  <a:hlinkClick r:id="rId2"/>
                </a:rPr>
                <a:t>www.wiley.com/go/mcguffie/climatemodellingprimer</a:t>
              </a:r>
              <a:endParaRPr lang="en-US" sz="800" dirty="0">
                <a:latin typeface="Avenir LT Std 45 Book" pitchFamily="34" charset="0"/>
              </a:endParaRPr>
            </a:p>
          </p:txBody>
        </p:sp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9050" y="26649"/>
              <a:ext cx="5526087" cy="4922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3908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6692" y="1869988"/>
            <a:ext cx="79083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charset="0"/>
                <a:ea typeface="Calibri" charset="0"/>
              </a:rPr>
              <a:t>“The climate system is the highly complex system consisting of five major components: the </a:t>
            </a:r>
            <a:r>
              <a:rPr lang="en-US" sz="2800" i="1" dirty="0">
                <a:latin typeface="Times New Roman" charset="0"/>
                <a:ea typeface="Calibri" charset="0"/>
              </a:rPr>
              <a:t>atmosphere</a:t>
            </a:r>
            <a:r>
              <a:rPr lang="en-US" sz="2800" dirty="0">
                <a:latin typeface="Times New Roman" charset="0"/>
                <a:ea typeface="Calibri" charset="0"/>
              </a:rPr>
              <a:t>, the </a:t>
            </a:r>
            <a:r>
              <a:rPr lang="en-US" sz="2800" i="1" dirty="0">
                <a:latin typeface="Times New Roman" charset="0"/>
                <a:ea typeface="Calibri" charset="0"/>
              </a:rPr>
              <a:t>hydrosphere</a:t>
            </a:r>
            <a:r>
              <a:rPr lang="en-US" sz="2800" dirty="0">
                <a:latin typeface="Times New Roman" charset="0"/>
                <a:ea typeface="Calibri" charset="0"/>
              </a:rPr>
              <a:t>, the </a:t>
            </a:r>
            <a:r>
              <a:rPr lang="en-US" sz="2800" i="1" dirty="0">
                <a:latin typeface="Times New Roman" charset="0"/>
                <a:ea typeface="Calibri" charset="0"/>
              </a:rPr>
              <a:t>cryosphere</a:t>
            </a:r>
            <a:r>
              <a:rPr lang="en-US" sz="2800" dirty="0">
                <a:latin typeface="Times New Roman" charset="0"/>
                <a:ea typeface="Calibri" charset="0"/>
              </a:rPr>
              <a:t>, the </a:t>
            </a:r>
            <a:r>
              <a:rPr lang="en-US" sz="2800" i="1" dirty="0">
                <a:latin typeface="Times New Roman" charset="0"/>
                <a:ea typeface="Calibri" charset="0"/>
              </a:rPr>
              <a:t>lithosphere </a:t>
            </a:r>
            <a:r>
              <a:rPr lang="en-US" sz="2800" dirty="0">
                <a:latin typeface="Times New Roman" charset="0"/>
                <a:ea typeface="Calibri" charset="0"/>
              </a:rPr>
              <a:t>and the </a:t>
            </a:r>
            <a:r>
              <a:rPr lang="en-US" sz="2800" i="1" dirty="0">
                <a:latin typeface="Times New Roman" charset="0"/>
                <a:ea typeface="Calibri" charset="0"/>
              </a:rPr>
              <a:t>biosphere</a:t>
            </a:r>
            <a:r>
              <a:rPr lang="en-US" sz="2800" dirty="0">
                <a:latin typeface="Times New Roman" charset="0"/>
                <a:ea typeface="Calibri" charset="0"/>
              </a:rPr>
              <a:t>, and the interactions between them. The climate system evolves in time under the influence of its own internal dynamics and because of </a:t>
            </a:r>
            <a:r>
              <a:rPr lang="en-US" sz="2800" i="1" dirty="0">
                <a:latin typeface="Times New Roman" charset="0"/>
                <a:ea typeface="Calibri" charset="0"/>
              </a:rPr>
              <a:t>external </a:t>
            </a:r>
            <a:r>
              <a:rPr lang="en-US" sz="2800" i="1" dirty="0" err="1">
                <a:latin typeface="Times New Roman" charset="0"/>
                <a:ea typeface="Calibri" charset="0"/>
              </a:rPr>
              <a:t>forcings</a:t>
            </a:r>
            <a:r>
              <a:rPr lang="en-US" sz="2800" i="1" dirty="0">
                <a:latin typeface="Times New Roman" charset="0"/>
                <a:ea typeface="Calibri" charset="0"/>
              </a:rPr>
              <a:t> </a:t>
            </a:r>
            <a:r>
              <a:rPr lang="en-US" sz="2800" dirty="0">
                <a:latin typeface="Times New Roman" charset="0"/>
                <a:ea typeface="Calibri" charset="0"/>
              </a:rPr>
              <a:t>such as volcanic eruptions, solar variations and </a:t>
            </a:r>
            <a:r>
              <a:rPr lang="en-US" sz="2800" i="1" dirty="0">
                <a:latin typeface="Times New Roman" charset="0"/>
                <a:ea typeface="Calibri" charset="0"/>
              </a:rPr>
              <a:t>anthropogenic </a:t>
            </a:r>
            <a:r>
              <a:rPr lang="en-US" sz="2800" dirty="0" err="1">
                <a:latin typeface="Times New Roman" charset="0"/>
                <a:ea typeface="Calibri" charset="0"/>
              </a:rPr>
              <a:t>forcings</a:t>
            </a:r>
            <a:r>
              <a:rPr lang="en-US" sz="2800" dirty="0">
                <a:latin typeface="Times New Roman" charset="0"/>
                <a:ea typeface="Calibri" charset="0"/>
              </a:rPr>
              <a:t> such as the changing composition of the atmosphere and </a:t>
            </a:r>
            <a:r>
              <a:rPr lang="en-US" sz="2800" i="1" dirty="0">
                <a:latin typeface="Times New Roman" charset="0"/>
                <a:ea typeface="Calibri" charset="0"/>
              </a:rPr>
              <a:t>land use change</a:t>
            </a:r>
            <a:r>
              <a:rPr lang="en-US" sz="2800" dirty="0">
                <a:latin typeface="Times New Roman" charset="0"/>
                <a:ea typeface="Calibri" charset="0"/>
              </a:rPr>
              <a:t>.”</a:t>
            </a:r>
            <a:r>
              <a:rPr lang="en-US" sz="2800" dirty="0"/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716692" y="214354"/>
            <a:ext cx="86497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charset="0"/>
                <a:ea typeface="Calibri" charset="0"/>
                <a:cs typeface="Times New Roman" charset="0"/>
              </a:rPr>
              <a:t>Definition of the “climate system”:</a:t>
            </a:r>
            <a:endParaRPr lang="en-US" sz="4000" b="1" dirty="0">
              <a:latin typeface="Calibri" charset="0"/>
              <a:ea typeface="Calibri" charset="0"/>
              <a:cs typeface="Times New Roman" charset="0"/>
            </a:endParaRPr>
          </a:p>
          <a:p>
            <a:r>
              <a:rPr lang="en-US" sz="4000" b="1" dirty="0">
                <a:latin typeface="Times New Roman" charset="0"/>
                <a:ea typeface="Calibri" charset="0"/>
              </a:rPr>
              <a:t>From the IPCC AR5 report</a:t>
            </a:r>
            <a:r>
              <a:rPr lang="en-US" sz="4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1504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limateSystemSchematic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630419" y="-1315451"/>
            <a:ext cx="6014734" cy="89261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8364" y="6290027"/>
            <a:ext cx="425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Climate System Modeling, K. </a:t>
            </a:r>
            <a:r>
              <a:rPr lang="en-US" sz="1400" dirty="0" err="1" smtClean="0"/>
              <a:t>Trenberth</a:t>
            </a:r>
            <a:r>
              <a:rPr lang="en-US" sz="1400" dirty="0" smtClean="0"/>
              <a:t> (ed.)</a:t>
            </a:r>
          </a:p>
        </p:txBody>
      </p:sp>
    </p:spTree>
    <p:extLst>
      <p:ext uri="{BB962C8B-B14F-4D97-AF65-F5344CB8AC3E}">
        <p14:creationId xmlns:p14="http://schemas.microsoft.com/office/powerpoint/2010/main" val="1287881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57" y="89787"/>
            <a:ext cx="7404494" cy="61938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28364" y="6290027"/>
            <a:ext cx="425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Climate Change 2013: The Physical Science Basis (IPCC)</a:t>
            </a:r>
          </a:p>
        </p:txBody>
      </p:sp>
    </p:spTree>
    <p:extLst>
      <p:ext uri="{BB962C8B-B14F-4D97-AF65-F5344CB8AC3E}">
        <p14:creationId xmlns:p14="http://schemas.microsoft.com/office/powerpoint/2010/main" val="930154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</TotalTime>
  <Words>586</Words>
  <Application>Microsoft Macintosh PowerPoint</Application>
  <PresentationFormat>On-screen Show (4:3)</PresentationFormat>
  <Paragraphs>53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Avenir LT Std 45 Book</vt:lpstr>
      <vt:lpstr>Calibri</vt:lpstr>
      <vt:lpstr>Cambria Math</vt:lpstr>
      <vt:lpstr>Times New Roman</vt:lpstr>
      <vt:lpstr>Office Theme</vt:lpstr>
      <vt:lpstr>ENV 415 / ATM 415 Climate Laboratory</vt:lpstr>
      <vt:lpstr>What is a climate model?</vt:lpstr>
      <vt:lpstr>Or another way to phrase it…</vt:lpstr>
      <vt:lpstr>A minimal definition of a climate model: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feedback concept</vt:lpstr>
      <vt:lpstr>Feedback parameters estimated from GCMs</vt:lpstr>
      <vt:lpstr>PowerPoint Presentation</vt:lpstr>
      <vt:lpstr>PowerPoint Presentation</vt:lpstr>
      <vt:lpstr>PowerPoint Presentation</vt:lpstr>
      <vt:lpstr>Adjustment to equilibrium in the EBM 1D annual mean model with heat transport</vt:lpstr>
      <vt:lpstr>PowerPoint Presentation</vt:lpstr>
      <vt:lpstr>Snowball Earth</vt:lpstr>
      <vt:lpstr>Snowball Earth</vt:lpstr>
      <vt:lpstr>Snowball Earth</vt:lpstr>
    </vt:vector>
  </TitlesOfParts>
  <Company>University of Washington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 415 / ATM 415 Climate Laboratory</dc:title>
  <dc:creator>Brian Rose</dc:creator>
  <cp:lastModifiedBy>Rose, Brian</cp:lastModifiedBy>
  <cp:revision>33</cp:revision>
  <dcterms:created xsi:type="dcterms:W3CDTF">2016-01-26T14:43:46Z</dcterms:created>
  <dcterms:modified xsi:type="dcterms:W3CDTF">2016-03-08T14:54:26Z</dcterms:modified>
</cp:coreProperties>
</file>